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8280400" cy="70993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690"/>
  </p:normalViewPr>
  <p:slideViewPr>
    <p:cSldViewPr snapToGrid="0" snapToObjects="1">
      <p:cViewPr varScale="1">
        <p:scale>
          <a:sx n="102" d="100"/>
          <a:sy n="102" d="100"/>
        </p:scale>
        <p:origin x="16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1030" y="1161854"/>
            <a:ext cx="7038340" cy="2471608"/>
          </a:xfrm>
        </p:spPr>
        <p:txBody>
          <a:bodyPr anchor="b"/>
          <a:lstStyle>
            <a:lvl1pPr algn="ctr">
              <a:defRPr sz="543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5050" y="3728777"/>
            <a:ext cx="6210300" cy="1714020"/>
          </a:xfrm>
        </p:spPr>
        <p:txBody>
          <a:bodyPr/>
          <a:lstStyle>
            <a:lvl1pPr marL="0" indent="0" algn="ctr">
              <a:buNone/>
              <a:defRPr sz="2173"/>
            </a:lvl1pPr>
            <a:lvl2pPr marL="414040" indent="0" algn="ctr">
              <a:buNone/>
              <a:defRPr sz="1811"/>
            </a:lvl2pPr>
            <a:lvl3pPr marL="828081" indent="0" algn="ctr">
              <a:buNone/>
              <a:defRPr sz="1630"/>
            </a:lvl3pPr>
            <a:lvl4pPr marL="1242121" indent="0" algn="ctr">
              <a:buNone/>
              <a:defRPr sz="1449"/>
            </a:lvl4pPr>
            <a:lvl5pPr marL="1656161" indent="0" algn="ctr">
              <a:buNone/>
              <a:defRPr sz="1449"/>
            </a:lvl5pPr>
            <a:lvl6pPr marL="2070202" indent="0" algn="ctr">
              <a:buNone/>
              <a:defRPr sz="1449"/>
            </a:lvl6pPr>
            <a:lvl7pPr marL="2484242" indent="0" algn="ctr">
              <a:buNone/>
              <a:defRPr sz="1449"/>
            </a:lvl7pPr>
            <a:lvl8pPr marL="2898282" indent="0" algn="ctr">
              <a:buNone/>
              <a:defRPr sz="1449"/>
            </a:lvl8pPr>
            <a:lvl9pPr marL="3312323" indent="0" algn="ctr">
              <a:buNone/>
              <a:defRPr sz="1449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0AF1A-1F41-C241-84F7-9FB6F2C5E3DD}" type="datetimeFigureOut">
              <a:rPr lang="en-US" smtClean="0"/>
              <a:t>10/4/19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4DD0-6C29-2240-89AE-A8AAA879E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633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0AF1A-1F41-C241-84F7-9FB6F2C5E3DD}" type="datetimeFigureOut">
              <a:rPr lang="en-US" smtClean="0"/>
              <a:t>10/4/19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4DD0-6C29-2240-89AE-A8AAA879E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116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965" y="1769897"/>
            <a:ext cx="7141845" cy="2953111"/>
          </a:xfrm>
        </p:spPr>
        <p:txBody>
          <a:bodyPr anchor="b"/>
          <a:lstStyle>
            <a:lvl1pPr>
              <a:defRPr sz="543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4965" y="4750946"/>
            <a:ext cx="7141845" cy="1552971"/>
          </a:xfrm>
        </p:spPr>
        <p:txBody>
          <a:bodyPr/>
          <a:lstStyle>
            <a:lvl1pPr marL="0" indent="0">
              <a:buNone/>
              <a:defRPr sz="2173">
                <a:solidFill>
                  <a:schemeClr val="tx1"/>
                </a:solidFill>
              </a:defRPr>
            </a:lvl1pPr>
            <a:lvl2pPr marL="414040" indent="0">
              <a:buNone/>
              <a:defRPr sz="1811">
                <a:solidFill>
                  <a:schemeClr val="tx1">
                    <a:tint val="75000"/>
                  </a:schemeClr>
                </a:solidFill>
              </a:defRPr>
            </a:lvl2pPr>
            <a:lvl3pPr marL="828081" indent="0">
              <a:buNone/>
              <a:defRPr sz="1630">
                <a:solidFill>
                  <a:schemeClr val="tx1">
                    <a:tint val="75000"/>
                  </a:schemeClr>
                </a:solidFill>
              </a:defRPr>
            </a:lvl3pPr>
            <a:lvl4pPr marL="1242121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4pPr>
            <a:lvl5pPr marL="1656161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5pPr>
            <a:lvl6pPr marL="2070202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6pPr>
            <a:lvl7pPr marL="2484242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7pPr>
            <a:lvl8pPr marL="2898282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8pPr>
            <a:lvl9pPr marL="3312323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0AF1A-1F41-C241-84F7-9FB6F2C5E3DD}" type="datetimeFigureOut">
              <a:rPr lang="en-US" smtClean="0"/>
              <a:t>10/4/19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4DD0-6C29-2240-89AE-A8AAA879E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732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9278" y="1889860"/>
            <a:ext cx="3519170" cy="4504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953" y="1889860"/>
            <a:ext cx="3519170" cy="4504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0AF1A-1F41-C241-84F7-9FB6F2C5E3DD}" type="datetimeFigureOut">
              <a:rPr lang="en-US" smtClean="0"/>
              <a:t>10/4/19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4DD0-6C29-2240-89AE-A8AAA879E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52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6" y="377974"/>
            <a:ext cx="7141845" cy="137220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357" y="1740315"/>
            <a:ext cx="3502997" cy="852901"/>
          </a:xfrm>
        </p:spPr>
        <p:txBody>
          <a:bodyPr anchor="b"/>
          <a:lstStyle>
            <a:lvl1pPr marL="0" indent="0">
              <a:buNone/>
              <a:defRPr sz="2173" b="1"/>
            </a:lvl1pPr>
            <a:lvl2pPr marL="414040" indent="0">
              <a:buNone/>
              <a:defRPr sz="1811" b="1"/>
            </a:lvl2pPr>
            <a:lvl3pPr marL="828081" indent="0">
              <a:buNone/>
              <a:defRPr sz="1630" b="1"/>
            </a:lvl3pPr>
            <a:lvl4pPr marL="1242121" indent="0">
              <a:buNone/>
              <a:defRPr sz="1449" b="1"/>
            </a:lvl4pPr>
            <a:lvl5pPr marL="1656161" indent="0">
              <a:buNone/>
              <a:defRPr sz="1449" b="1"/>
            </a:lvl5pPr>
            <a:lvl6pPr marL="2070202" indent="0">
              <a:buNone/>
              <a:defRPr sz="1449" b="1"/>
            </a:lvl6pPr>
            <a:lvl7pPr marL="2484242" indent="0">
              <a:buNone/>
              <a:defRPr sz="1449" b="1"/>
            </a:lvl7pPr>
            <a:lvl8pPr marL="2898282" indent="0">
              <a:buNone/>
              <a:defRPr sz="1449" b="1"/>
            </a:lvl8pPr>
            <a:lvl9pPr marL="3312323" indent="0">
              <a:buNone/>
              <a:defRPr sz="1449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0357" y="2593216"/>
            <a:ext cx="3502997" cy="381423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91953" y="1740315"/>
            <a:ext cx="3520249" cy="852901"/>
          </a:xfrm>
        </p:spPr>
        <p:txBody>
          <a:bodyPr anchor="b"/>
          <a:lstStyle>
            <a:lvl1pPr marL="0" indent="0">
              <a:buNone/>
              <a:defRPr sz="2173" b="1"/>
            </a:lvl1pPr>
            <a:lvl2pPr marL="414040" indent="0">
              <a:buNone/>
              <a:defRPr sz="1811" b="1"/>
            </a:lvl2pPr>
            <a:lvl3pPr marL="828081" indent="0">
              <a:buNone/>
              <a:defRPr sz="1630" b="1"/>
            </a:lvl3pPr>
            <a:lvl4pPr marL="1242121" indent="0">
              <a:buNone/>
              <a:defRPr sz="1449" b="1"/>
            </a:lvl4pPr>
            <a:lvl5pPr marL="1656161" indent="0">
              <a:buNone/>
              <a:defRPr sz="1449" b="1"/>
            </a:lvl5pPr>
            <a:lvl6pPr marL="2070202" indent="0">
              <a:buNone/>
              <a:defRPr sz="1449" b="1"/>
            </a:lvl6pPr>
            <a:lvl7pPr marL="2484242" indent="0">
              <a:buNone/>
              <a:defRPr sz="1449" b="1"/>
            </a:lvl7pPr>
            <a:lvl8pPr marL="2898282" indent="0">
              <a:buNone/>
              <a:defRPr sz="1449" b="1"/>
            </a:lvl8pPr>
            <a:lvl9pPr marL="3312323" indent="0">
              <a:buNone/>
              <a:defRPr sz="1449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1953" y="2593216"/>
            <a:ext cx="3520249" cy="381423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0AF1A-1F41-C241-84F7-9FB6F2C5E3DD}" type="datetimeFigureOut">
              <a:rPr lang="en-US" smtClean="0"/>
              <a:t>10/4/19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4DD0-6C29-2240-89AE-A8AAA879E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707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0AF1A-1F41-C241-84F7-9FB6F2C5E3DD}" type="datetimeFigureOut">
              <a:rPr lang="en-US" smtClean="0"/>
              <a:t>10/4/19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4DD0-6C29-2240-89AE-A8AAA879E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889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0AF1A-1F41-C241-84F7-9FB6F2C5E3DD}" type="datetimeFigureOut">
              <a:rPr lang="en-US" smtClean="0"/>
              <a:t>10/4/19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4DD0-6C29-2240-89AE-A8AAA879E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254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6" y="473287"/>
            <a:ext cx="2670645" cy="1656503"/>
          </a:xfrm>
        </p:spPr>
        <p:txBody>
          <a:bodyPr anchor="b"/>
          <a:lstStyle>
            <a:lvl1pPr>
              <a:defRPr sz="2898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0248" y="1022169"/>
            <a:ext cx="4191953" cy="5045104"/>
          </a:xfrm>
        </p:spPr>
        <p:txBody>
          <a:bodyPr/>
          <a:lstStyle>
            <a:lvl1pPr>
              <a:defRPr sz="2898"/>
            </a:lvl1pPr>
            <a:lvl2pPr>
              <a:defRPr sz="2536"/>
            </a:lvl2pPr>
            <a:lvl3pPr>
              <a:defRPr sz="2173"/>
            </a:lvl3pPr>
            <a:lvl4pPr>
              <a:defRPr sz="1811"/>
            </a:lvl4pPr>
            <a:lvl5pPr>
              <a:defRPr sz="1811"/>
            </a:lvl5pPr>
            <a:lvl6pPr>
              <a:defRPr sz="1811"/>
            </a:lvl6pPr>
            <a:lvl7pPr>
              <a:defRPr sz="1811"/>
            </a:lvl7pPr>
            <a:lvl8pPr>
              <a:defRPr sz="1811"/>
            </a:lvl8pPr>
            <a:lvl9pPr>
              <a:defRPr sz="1811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0356" y="2129790"/>
            <a:ext cx="2670645" cy="3945699"/>
          </a:xfrm>
        </p:spPr>
        <p:txBody>
          <a:bodyPr/>
          <a:lstStyle>
            <a:lvl1pPr marL="0" indent="0">
              <a:buNone/>
              <a:defRPr sz="1449"/>
            </a:lvl1pPr>
            <a:lvl2pPr marL="414040" indent="0">
              <a:buNone/>
              <a:defRPr sz="1268"/>
            </a:lvl2pPr>
            <a:lvl3pPr marL="828081" indent="0">
              <a:buNone/>
              <a:defRPr sz="1087"/>
            </a:lvl3pPr>
            <a:lvl4pPr marL="1242121" indent="0">
              <a:buNone/>
              <a:defRPr sz="906"/>
            </a:lvl4pPr>
            <a:lvl5pPr marL="1656161" indent="0">
              <a:buNone/>
              <a:defRPr sz="906"/>
            </a:lvl5pPr>
            <a:lvl6pPr marL="2070202" indent="0">
              <a:buNone/>
              <a:defRPr sz="906"/>
            </a:lvl6pPr>
            <a:lvl7pPr marL="2484242" indent="0">
              <a:buNone/>
              <a:defRPr sz="906"/>
            </a:lvl7pPr>
            <a:lvl8pPr marL="2898282" indent="0">
              <a:buNone/>
              <a:defRPr sz="906"/>
            </a:lvl8pPr>
            <a:lvl9pPr marL="3312323" indent="0">
              <a:buNone/>
              <a:defRPr sz="906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0AF1A-1F41-C241-84F7-9FB6F2C5E3DD}" type="datetimeFigureOut">
              <a:rPr lang="en-US" smtClean="0"/>
              <a:t>10/4/19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4DD0-6C29-2240-89AE-A8AAA879E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828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56" y="473287"/>
            <a:ext cx="2670645" cy="1656503"/>
          </a:xfrm>
        </p:spPr>
        <p:txBody>
          <a:bodyPr anchor="b"/>
          <a:lstStyle>
            <a:lvl1pPr>
              <a:defRPr sz="2898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20248" y="1022169"/>
            <a:ext cx="4191953" cy="5045104"/>
          </a:xfrm>
        </p:spPr>
        <p:txBody>
          <a:bodyPr anchor="t"/>
          <a:lstStyle>
            <a:lvl1pPr marL="0" indent="0">
              <a:buNone/>
              <a:defRPr sz="2898"/>
            </a:lvl1pPr>
            <a:lvl2pPr marL="414040" indent="0">
              <a:buNone/>
              <a:defRPr sz="2536"/>
            </a:lvl2pPr>
            <a:lvl3pPr marL="828081" indent="0">
              <a:buNone/>
              <a:defRPr sz="2173"/>
            </a:lvl3pPr>
            <a:lvl4pPr marL="1242121" indent="0">
              <a:buNone/>
              <a:defRPr sz="1811"/>
            </a:lvl4pPr>
            <a:lvl5pPr marL="1656161" indent="0">
              <a:buNone/>
              <a:defRPr sz="1811"/>
            </a:lvl5pPr>
            <a:lvl6pPr marL="2070202" indent="0">
              <a:buNone/>
              <a:defRPr sz="1811"/>
            </a:lvl6pPr>
            <a:lvl7pPr marL="2484242" indent="0">
              <a:buNone/>
              <a:defRPr sz="1811"/>
            </a:lvl7pPr>
            <a:lvl8pPr marL="2898282" indent="0">
              <a:buNone/>
              <a:defRPr sz="1811"/>
            </a:lvl8pPr>
            <a:lvl9pPr marL="3312323" indent="0">
              <a:buNone/>
              <a:defRPr sz="1811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0356" y="2129790"/>
            <a:ext cx="2670645" cy="3945699"/>
          </a:xfrm>
        </p:spPr>
        <p:txBody>
          <a:bodyPr/>
          <a:lstStyle>
            <a:lvl1pPr marL="0" indent="0">
              <a:buNone/>
              <a:defRPr sz="1449"/>
            </a:lvl1pPr>
            <a:lvl2pPr marL="414040" indent="0">
              <a:buNone/>
              <a:defRPr sz="1268"/>
            </a:lvl2pPr>
            <a:lvl3pPr marL="828081" indent="0">
              <a:buNone/>
              <a:defRPr sz="1087"/>
            </a:lvl3pPr>
            <a:lvl4pPr marL="1242121" indent="0">
              <a:buNone/>
              <a:defRPr sz="906"/>
            </a:lvl4pPr>
            <a:lvl5pPr marL="1656161" indent="0">
              <a:buNone/>
              <a:defRPr sz="906"/>
            </a:lvl5pPr>
            <a:lvl6pPr marL="2070202" indent="0">
              <a:buNone/>
              <a:defRPr sz="906"/>
            </a:lvl6pPr>
            <a:lvl7pPr marL="2484242" indent="0">
              <a:buNone/>
              <a:defRPr sz="906"/>
            </a:lvl7pPr>
            <a:lvl8pPr marL="2898282" indent="0">
              <a:buNone/>
              <a:defRPr sz="906"/>
            </a:lvl8pPr>
            <a:lvl9pPr marL="3312323" indent="0">
              <a:buNone/>
              <a:defRPr sz="906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0AF1A-1F41-C241-84F7-9FB6F2C5E3DD}" type="datetimeFigureOut">
              <a:rPr lang="en-US" smtClean="0"/>
              <a:t>10/4/19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4DD0-6C29-2240-89AE-A8AAA879E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51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0AF1A-1F41-C241-84F7-9FB6F2C5E3DD}" type="datetimeFigureOut">
              <a:rPr lang="en-US" smtClean="0"/>
              <a:t>10/4/19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4DD0-6C29-2240-89AE-A8AAA879E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234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25662" y="377972"/>
            <a:ext cx="1785461" cy="601632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9278" y="377972"/>
            <a:ext cx="5252879" cy="601632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0AF1A-1F41-C241-84F7-9FB6F2C5E3DD}" type="datetimeFigureOut">
              <a:rPr lang="en-US" smtClean="0"/>
              <a:t>10/4/19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4DD0-6C29-2240-89AE-A8AAA879E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312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9278" y="377974"/>
            <a:ext cx="7141845" cy="13722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9278" y="1889860"/>
            <a:ext cx="7141845" cy="45044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9278" y="6580001"/>
            <a:ext cx="1863090" cy="3779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0AF1A-1F41-C241-84F7-9FB6F2C5E3DD}" type="datetimeFigureOut">
              <a:rPr lang="en-US" smtClean="0"/>
              <a:t>10/4/19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42883" y="6580001"/>
            <a:ext cx="2794635" cy="3779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48033" y="6580001"/>
            <a:ext cx="1863090" cy="3779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B4DD0-6C29-2240-89AE-A8AAA879E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027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828081" rtl="0" eaLnBrk="1" latinLnBrk="0" hangingPunct="1">
        <a:lnSpc>
          <a:spcPct val="90000"/>
        </a:lnSpc>
        <a:spcBef>
          <a:spcPct val="0"/>
        </a:spcBef>
        <a:buNone/>
        <a:defRPr sz="398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7020" indent="-207020" algn="l" defTabSz="828081" rtl="0" eaLnBrk="1" latinLnBrk="0" hangingPunct="1">
        <a:lnSpc>
          <a:spcPct val="90000"/>
        </a:lnSpc>
        <a:spcBef>
          <a:spcPts val="906"/>
        </a:spcBef>
        <a:buFont typeface="Arial" panose="020B0604020202020204" pitchFamily="34" charset="0"/>
        <a:buChar char="•"/>
        <a:defRPr sz="2536" kern="1200">
          <a:solidFill>
            <a:schemeClr val="tx1"/>
          </a:solidFill>
          <a:latin typeface="+mn-lt"/>
          <a:ea typeface="+mn-ea"/>
          <a:cs typeface="+mn-cs"/>
        </a:defRPr>
      </a:lvl1pPr>
      <a:lvl2pPr marL="621060" indent="-207020" algn="l" defTabSz="828081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2173" kern="1200">
          <a:solidFill>
            <a:schemeClr val="tx1"/>
          </a:solidFill>
          <a:latin typeface="+mn-lt"/>
          <a:ea typeface="+mn-ea"/>
          <a:cs typeface="+mn-cs"/>
        </a:defRPr>
      </a:lvl2pPr>
      <a:lvl3pPr marL="1035101" indent="-207020" algn="l" defTabSz="828081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1811" kern="1200">
          <a:solidFill>
            <a:schemeClr val="tx1"/>
          </a:solidFill>
          <a:latin typeface="+mn-lt"/>
          <a:ea typeface="+mn-ea"/>
          <a:cs typeface="+mn-cs"/>
        </a:defRPr>
      </a:lvl3pPr>
      <a:lvl4pPr marL="1449141" indent="-207020" algn="l" defTabSz="828081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1630" kern="1200">
          <a:solidFill>
            <a:schemeClr val="tx1"/>
          </a:solidFill>
          <a:latin typeface="+mn-lt"/>
          <a:ea typeface="+mn-ea"/>
          <a:cs typeface="+mn-cs"/>
        </a:defRPr>
      </a:lvl4pPr>
      <a:lvl5pPr marL="1863181" indent="-207020" algn="l" defTabSz="828081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1630" kern="1200">
          <a:solidFill>
            <a:schemeClr val="tx1"/>
          </a:solidFill>
          <a:latin typeface="+mn-lt"/>
          <a:ea typeface="+mn-ea"/>
          <a:cs typeface="+mn-cs"/>
        </a:defRPr>
      </a:lvl5pPr>
      <a:lvl6pPr marL="2277222" indent="-207020" algn="l" defTabSz="828081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1630" kern="1200">
          <a:solidFill>
            <a:schemeClr val="tx1"/>
          </a:solidFill>
          <a:latin typeface="+mn-lt"/>
          <a:ea typeface="+mn-ea"/>
          <a:cs typeface="+mn-cs"/>
        </a:defRPr>
      </a:lvl6pPr>
      <a:lvl7pPr marL="2691262" indent="-207020" algn="l" defTabSz="828081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1630" kern="1200">
          <a:solidFill>
            <a:schemeClr val="tx1"/>
          </a:solidFill>
          <a:latin typeface="+mn-lt"/>
          <a:ea typeface="+mn-ea"/>
          <a:cs typeface="+mn-cs"/>
        </a:defRPr>
      </a:lvl7pPr>
      <a:lvl8pPr marL="3105302" indent="-207020" algn="l" defTabSz="828081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1630" kern="1200">
          <a:solidFill>
            <a:schemeClr val="tx1"/>
          </a:solidFill>
          <a:latin typeface="+mn-lt"/>
          <a:ea typeface="+mn-ea"/>
          <a:cs typeface="+mn-cs"/>
        </a:defRPr>
      </a:lvl8pPr>
      <a:lvl9pPr marL="3519343" indent="-207020" algn="l" defTabSz="828081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16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8081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1pPr>
      <a:lvl2pPr marL="414040" algn="l" defTabSz="828081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2pPr>
      <a:lvl3pPr marL="828081" algn="l" defTabSz="828081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3pPr>
      <a:lvl4pPr marL="1242121" algn="l" defTabSz="828081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4pPr>
      <a:lvl5pPr marL="1656161" algn="l" defTabSz="828081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5pPr>
      <a:lvl6pPr marL="2070202" algn="l" defTabSz="828081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6pPr>
      <a:lvl7pPr marL="2484242" algn="l" defTabSz="828081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7pPr>
      <a:lvl8pPr marL="2898282" algn="l" defTabSz="828081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8pPr>
      <a:lvl9pPr marL="3312323" algn="l" defTabSz="828081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E43E6-5910-764A-920F-7DC94CB186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85945" y="125261"/>
            <a:ext cx="3194833" cy="5636713"/>
          </a:xfrm>
        </p:spPr>
        <p:txBody>
          <a:bodyPr anchor="b">
            <a:noAutofit/>
          </a:bodyPr>
          <a:lstStyle/>
          <a:p>
            <a:pPr algn="r"/>
            <a:r>
              <a:rPr lang="en-GB" sz="3400" b="1" dirty="0"/>
              <a:t>The money to buy new iPhone11 represents just over a </a:t>
            </a:r>
            <a:r>
              <a:rPr lang="en-GB" sz="3400" b="1" dirty="0">
                <a:solidFill>
                  <a:schemeClr val="accent4"/>
                </a:solidFill>
              </a:rPr>
              <a:t>sixth</a:t>
            </a:r>
            <a:r>
              <a:rPr lang="en-GB" sz="3400" b="1" dirty="0"/>
              <a:t> of a </a:t>
            </a:r>
            <a:r>
              <a:rPr lang="en-GB" sz="3400" b="1" dirty="0">
                <a:solidFill>
                  <a:schemeClr val="accent4"/>
                </a:solidFill>
              </a:rPr>
              <a:t>Grantham</a:t>
            </a:r>
            <a:r>
              <a:rPr lang="en-GB" sz="3400" b="1" dirty="0"/>
              <a:t> first-time buyers mortgage deposit… </a:t>
            </a:r>
            <a:br>
              <a:rPr lang="en-GB" sz="3400" b="1" dirty="0"/>
            </a:br>
            <a:br>
              <a:rPr lang="en-GB" sz="3400" b="1" dirty="0"/>
            </a:br>
            <a:endParaRPr lang="en-US" sz="3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9FFA8D-BDC9-C240-AF10-099FCF5D0F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52" r="21285" b="-2"/>
          <a:stretch/>
        </p:blipFill>
        <p:spPr>
          <a:xfrm>
            <a:off x="-1906641" y="0"/>
            <a:ext cx="6695510" cy="70993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F46968B-FD51-FC44-ACCD-7D9552433217}"/>
              </a:ext>
            </a:extLst>
          </p:cNvPr>
          <p:cNvSpPr txBox="1"/>
          <p:nvPr/>
        </p:nvSpPr>
        <p:spPr>
          <a:xfrm>
            <a:off x="2242953" y="5006771"/>
            <a:ext cx="58378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600" b="1" dirty="0">
                <a:solidFill>
                  <a:schemeClr val="accent4"/>
                </a:solidFill>
              </a:rPr>
              <a:t>Could this be one of the reasons why younger generation aren’t buying?</a:t>
            </a:r>
            <a:endParaRPr lang="en-US" sz="36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997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</TotalTime>
  <Words>32</Words>
  <Application>Microsoft Macintosh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The money to buy new iPhone11 represents just over a sixth of a Grantham first-time buyers mortgage deposit…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money to buy new iPhone11 represents just over a sixth of a Grantham first-time buyers mortgage deposit…   Could this be one of the reasons why younger generation aren’t buying? </dc:title>
  <dc:creator>Christopher Watkin</dc:creator>
  <cp:lastModifiedBy>Christopher Watkin</cp:lastModifiedBy>
  <cp:revision>5</cp:revision>
  <dcterms:created xsi:type="dcterms:W3CDTF">2019-10-04T08:17:54Z</dcterms:created>
  <dcterms:modified xsi:type="dcterms:W3CDTF">2019-10-04T09:09:49Z</dcterms:modified>
</cp:coreProperties>
</file>